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3"/>
    <p:sldId id="258" r:id="rId4"/>
    <p:sldId id="330" r:id="rId5"/>
    <p:sldId id="331" r:id="rId6"/>
    <p:sldId id="332" r:id="rId7"/>
    <p:sldId id="288" r:id="rId8"/>
    <p:sldId id="289" r:id="rId9"/>
    <p:sldId id="333" r:id="rId11"/>
    <p:sldId id="284" r:id="rId12"/>
    <p:sldId id="291" r:id="rId13"/>
    <p:sldId id="290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2" r:id="rId23"/>
    <p:sldId id="303" r:id="rId24"/>
    <p:sldId id="265" r:id="rId25"/>
    <p:sldId id="355" r:id="rId26"/>
    <p:sldId id="280" r:id="rId27"/>
  </p:sldIdLst>
  <p:sldSz cx="12192000" cy="6858000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A98C"/>
    <a:srgbClr val="FF9BDC"/>
    <a:srgbClr val="12B19F"/>
    <a:srgbClr val="3C4856"/>
    <a:srgbClr val="B554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9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gs" Target="tags/tag59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4.png>
</file>

<file path=ppt/media/image55.png>
</file>

<file path=ppt/media/image56.png>
</file>

<file path=ppt/media/image57.png>
</file>

<file path=ppt/media/image58.jpeg>
</file>

<file path=ppt/media/image59.png>
</file>

<file path=ppt/media/image6.png>
</file>

<file path=ppt/media/image60.png>
</file>

<file path=ppt/media/image61.png>
</file>

<file path=ppt/media/image62.png>
</file>

<file path=ppt/media/image63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72E7B-8B71-4CD6-A5D0-1ABF7B6AE4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18B871-602A-4EF6-81A9-833221C54AB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tags" Target="../tags/tag26.xml"/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38.png"/><Relationship Id="rId8" Type="http://schemas.openxmlformats.org/officeDocument/2006/relationships/tags" Target="../tags/tag30.xml"/><Relationship Id="rId7" Type="http://schemas.openxmlformats.org/officeDocument/2006/relationships/image" Target="../media/image37.png"/><Relationship Id="rId6" Type="http://schemas.openxmlformats.org/officeDocument/2006/relationships/tags" Target="../tags/tag29.xml"/><Relationship Id="rId5" Type="http://schemas.openxmlformats.org/officeDocument/2006/relationships/image" Target="../media/image36.png"/><Relationship Id="rId4" Type="http://schemas.openxmlformats.org/officeDocument/2006/relationships/tags" Target="../tags/tag28.xml"/><Relationship Id="rId3" Type="http://schemas.openxmlformats.org/officeDocument/2006/relationships/image" Target="../media/image35.png"/><Relationship Id="rId2" Type="http://schemas.openxmlformats.org/officeDocument/2006/relationships/tags" Target="../tags/tag27.xml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39.png"/><Relationship Id="rId10" Type="http://schemas.openxmlformats.org/officeDocument/2006/relationships/tags" Target="../tags/tag31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41.png"/><Relationship Id="rId6" Type="http://schemas.openxmlformats.org/officeDocument/2006/relationships/tags" Target="../tags/tag34.xml"/><Relationship Id="rId5" Type="http://schemas.openxmlformats.org/officeDocument/2006/relationships/image" Target="../media/image40.png"/><Relationship Id="rId4" Type="http://schemas.openxmlformats.org/officeDocument/2006/relationships/tags" Target="../tags/tag33.xml"/><Relationship Id="rId3" Type="http://schemas.openxmlformats.org/officeDocument/2006/relationships/image" Target="../media/image39.png"/><Relationship Id="rId2" Type="http://schemas.openxmlformats.org/officeDocument/2006/relationships/tags" Target="../tags/tag32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5.png"/><Relationship Id="rId8" Type="http://schemas.openxmlformats.org/officeDocument/2006/relationships/tags" Target="../tags/tag38.xml"/><Relationship Id="rId7" Type="http://schemas.openxmlformats.org/officeDocument/2006/relationships/image" Target="../media/image44.png"/><Relationship Id="rId6" Type="http://schemas.openxmlformats.org/officeDocument/2006/relationships/tags" Target="../tags/tag37.xml"/><Relationship Id="rId5" Type="http://schemas.openxmlformats.org/officeDocument/2006/relationships/image" Target="../media/image43.png"/><Relationship Id="rId4" Type="http://schemas.openxmlformats.org/officeDocument/2006/relationships/tags" Target="../tags/tag36.xml"/><Relationship Id="rId3" Type="http://schemas.openxmlformats.org/officeDocument/2006/relationships/image" Target="../media/image42.png"/><Relationship Id="rId2" Type="http://schemas.openxmlformats.org/officeDocument/2006/relationships/tags" Target="../tags/tag35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tags" Target="../tags/tag40.xml"/><Relationship Id="rId3" Type="http://schemas.openxmlformats.org/officeDocument/2006/relationships/image" Target="../media/image46.png"/><Relationship Id="rId2" Type="http://schemas.openxmlformats.org/officeDocument/2006/relationships/tags" Target="../tags/tag39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tags" Target="../tags/tag42.xml"/><Relationship Id="rId3" Type="http://schemas.openxmlformats.org/officeDocument/2006/relationships/image" Target="../media/image27.png"/><Relationship Id="rId2" Type="http://schemas.openxmlformats.org/officeDocument/2006/relationships/tags" Target="../tags/tag41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50.png"/><Relationship Id="rId6" Type="http://schemas.openxmlformats.org/officeDocument/2006/relationships/tags" Target="../tags/tag45.xml"/><Relationship Id="rId5" Type="http://schemas.openxmlformats.org/officeDocument/2006/relationships/image" Target="../media/image27.png"/><Relationship Id="rId4" Type="http://schemas.openxmlformats.org/officeDocument/2006/relationships/tags" Target="../tags/tag44.xml"/><Relationship Id="rId3" Type="http://schemas.openxmlformats.org/officeDocument/2006/relationships/image" Target="../media/image49.png"/><Relationship Id="rId2" Type="http://schemas.openxmlformats.org/officeDocument/2006/relationships/tags" Target="../tags/tag43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tags" Target="../tags/tag47.xml"/><Relationship Id="rId3" Type="http://schemas.openxmlformats.org/officeDocument/2006/relationships/image" Target="../media/image51.png"/><Relationship Id="rId2" Type="http://schemas.openxmlformats.org/officeDocument/2006/relationships/tags" Target="../tags/tag46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3.jpe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6.png"/><Relationship Id="rId2" Type="http://schemas.openxmlformats.org/officeDocument/2006/relationships/tags" Target="../tags/tag48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7.png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60.png"/><Relationship Id="rId8" Type="http://schemas.openxmlformats.org/officeDocument/2006/relationships/tags" Target="../tags/tag56.xml"/><Relationship Id="rId7" Type="http://schemas.openxmlformats.org/officeDocument/2006/relationships/image" Target="../media/image59.png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image" Target="../media/image58.jpeg"/><Relationship Id="rId2" Type="http://schemas.openxmlformats.org/officeDocument/2006/relationships/tags" Target="../tags/tag52.xml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62.png"/><Relationship Id="rId12" Type="http://schemas.openxmlformats.org/officeDocument/2006/relationships/tags" Target="../tags/tag58.xml"/><Relationship Id="rId11" Type="http://schemas.openxmlformats.org/officeDocument/2006/relationships/image" Target="../media/image61.png"/><Relationship Id="rId10" Type="http://schemas.openxmlformats.org/officeDocument/2006/relationships/tags" Target="../tags/tag57.xml"/><Relationship Id="rId1" Type="http://schemas.openxmlformats.org/officeDocument/2006/relationships/tags" Target="../tags/tag5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3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tags" Target="../tags/tag4.xml"/><Relationship Id="rId7" Type="http://schemas.openxmlformats.org/officeDocument/2006/relationships/image" Target="../media/image7.png"/><Relationship Id="rId6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tags" Target="../tags/tag2.xml"/><Relationship Id="rId3" Type="http://schemas.openxmlformats.org/officeDocument/2006/relationships/image" Target="../media/image5.png"/><Relationship Id="rId2" Type="http://schemas.openxmlformats.org/officeDocument/2006/relationships/tags" Target="../tags/tag1.xml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tags" Target="../tags/tag8.xml"/><Relationship Id="rId7" Type="http://schemas.openxmlformats.org/officeDocument/2006/relationships/image" Target="../media/image12.png"/><Relationship Id="rId6" Type="http://schemas.openxmlformats.org/officeDocument/2006/relationships/tags" Target="../tags/tag7.xml"/><Relationship Id="rId5" Type="http://schemas.openxmlformats.org/officeDocument/2006/relationships/image" Target="../media/image11.png"/><Relationship Id="rId4" Type="http://schemas.openxmlformats.org/officeDocument/2006/relationships/tags" Target="../tags/tag6.xml"/><Relationship Id="rId3" Type="http://schemas.openxmlformats.org/officeDocument/2006/relationships/image" Target="../media/image10.png"/><Relationship Id="rId2" Type="http://schemas.openxmlformats.org/officeDocument/2006/relationships/tags" Target="../tags/tag5.xml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8.png"/><Relationship Id="rId8" Type="http://schemas.openxmlformats.org/officeDocument/2006/relationships/tags" Target="../tags/tag12.xml"/><Relationship Id="rId7" Type="http://schemas.openxmlformats.org/officeDocument/2006/relationships/image" Target="../media/image17.png"/><Relationship Id="rId6" Type="http://schemas.openxmlformats.org/officeDocument/2006/relationships/tags" Target="../tags/tag11.xml"/><Relationship Id="rId5" Type="http://schemas.openxmlformats.org/officeDocument/2006/relationships/image" Target="../media/image16.png"/><Relationship Id="rId4" Type="http://schemas.openxmlformats.org/officeDocument/2006/relationships/tags" Target="../tags/tag10.xml"/><Relationship Id="rId3" Type="http://schemas.openxmlformats.org/officeDocument/2006/relationships/image" Target="../media/image15.png"/><Relationship Id="rId2" Type="http://schemas.openxmlformats.org/officeDocument/2006/relationships/tags" Target="../tags/tag9.xml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19.png"/><Relationship Id="rId10" Type="http://schemas.openxmlformats.org/officeDocument/2006/relationships/tags" Target="../tags/tag13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tags" Target="../tags/tag16.xml"/><Relationship Id="rId7" Type="http://schemas.openxmlformats.org/officeDocument/2006/relationships/image" Target="../media/image16.png"/><Relationship Id="rId6" Type="http://schemas.openxmlformats.org/officeDocument/2006/relationships/tags" Target="../tags/tag15.xml"/><Relationship Id="rId5" Type="http://schemas.openxmlformats.org/officeDocument/2006/relationships/image" Target="../media/image22.png"/><Relationship Id="rId4" Type="http://schemas.openxmlformats.org/officeDocument/2006/relationships/tags" Target="../tags/tag14.xml"/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png"/><Relationship Id="rId8" Type="http://schemas.openxmlformats.org/officeDocument/2006/relationships/tags" Target="../tags/tag20.xml"/><Relationship Id="rId7" Type="http://schemas.openxmlformats.org/officeDocument/2006/relationships/image" Target="../media/image25.png"/><Relationship Id="rId6" Type="http://schemas.openxmlformats.org/officeDocument/2006/relationships/tags" Target="../tags/tag19.xml"/><Relationship Id="rId5" Type="http://schemas.openxmlformats.org/officeDocument/2006/relationships/image" Target="../media/image24.png"/><Relationship Id="rId4" Type="http://schemas.openxmlformats.org/officeDocument/2006/relationships/tags" Target="../tags/tag18.xml"/><Relationship Id="rId3" Type="http://schemas.openxmlformats.org/officeDocument/2006/relationships/image" Target="../media/image23.png"/><Relationship Id="rId2" Type="http://schemas.openxmlformats.org/officeDocument/2006/relationships/tags" Target="../tags/tag17.xml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29.png"/><Relationship Id="rId6" Type="http://schemas.openxmlformats.org/officeDocument/2006/relationships/tags" Target="../tags/tag23.xml"/><Relationship Id="rId5" Type="http://schemas.openxmlformats.org/officeDocument/2006/relationships/image" Target="../media/image28.png"/><Relationship Id="rId4" Type="http://schemas.openxmlformats.org/officeDocument/2006/relationships/tags" Target="../tags/tag22.xml"/><Relationship Id="rId3" Type="http://schemas.openxmlformats.org/officeDocument/2006/relationships/image" Target="../media/image27.png"/><Relationship Id="rId2" Type="http://schemas.openxmlformats.org/officeDocument/2006/relationships/tags" Target="../tags/tag21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tags" Target="../tags/tag25.xml"/><Relationship Id="rId3" Type="http://schemas.openxmlformats.org/officeDocument/2006/relationships/image" Target="../media/image30.png"/><Relationship Id="rId2" Type="http://schemas.openxmlformats.org/officeDocument/2006/relationships/tags" Target="../tags/tag24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" y="1567542"/>
            <a:ext cx="12186839" cy="299834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635" y="171805"/>
            <a:ext cx="2873569" cy="171287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299310" y="2487795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智慧树平台共享课导学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345240" y="3257236"/>
            <a:ext cx="4689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学生端讲解</a:t>
            </a:r>
            <a:endParaRPr lang="zh-CN" altLang="en-US" sz="28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510346" y="5438408"/>
            <a:ext cx="2563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课程服务中心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684" y="4848721"/>
            <a:ext cx="2171440" cy="1737152"/>
          </a:xfrm>
          <a:prstGeom prst="rect">
            <a:avLst/>
          </a:prstGeom>
        </p:spPr>
      </p:pic>
      <p:cxnSp>
        <p:nvCxnSpPr>
          <p:cNvPr id="12" name="直接连接符 11"/>
          <p:cNvCxnSpPr/>
          <p:nvPr/>
        </p:nvCxnSpPr>
        <p:spPr>
          <a:xfrm>
            <a:off x="9365624" y="5412266"/>
            <a:ext cx="0" cy="61006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53" r="48694"/>
          <a:stretch>
            <a:fillRect/>
          </a:stretch>
        </p:blipFill>
        <p:spPr>
          <a:xfrm>
            <a:off x="474796" y="1201866"/>
            <a:ext cx="4710770" cy="35222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/>
      </p:par>
    </p:tnLst>
    <p:bldLst>
      <p:bldP spid="4" grpId="0" animBg="1"/>
      <p:bldP spid="7" grpId="0"/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851015" y="1882140"/>
            <a:ext cx="4630420" cy="37230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ctr" fontAlgn="auto">
              <a:lnSpc>
                <a:spcPct val="100000"/>
              </a:lnSpc>
            </a:pPr>
            <a:r>
              <a:rPr lang="zh-CN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成绩</a:t>
            </a:r>
            <a:r>
              <a:rPr lang="zh-CN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】</a:t>
            </a:r>
            <a:r>
              <a:rPr lang="zh-CN" altLang="en-US" sz="2000" b="1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模块</a:t>
            </a:r>
            <a:endParaRPr lang="en-US" altLang="zh-CN" sz="2000" b="1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00000"/>
              </a:lnSpc>
            </a:pPr>
            <a:r>
              <a:rPr lang="en-US" altLang="zh-CN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、请大家开始学习前一定要查看成绩</a:t>
            </a:r>
            <a:r>
              <a:rPr lang="zh-CN" altLang="en-US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组成以及平时分攻略！！！</a:t>
            </a:r>
            <a:endParaRPr lang="en-US" altLang="zh-CN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00000"/>
              </a:lnSpc>
            </a:pP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在学习过程中，学生可点击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【学习】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模块中的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【成绩】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入口，可查看该门课的当前成绩、学习时间、考试时间和成绩规则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课程总成绩由平时成绩+平时测试成绩+见面课成绩+期末考试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成绩四部分组成，各部分成绩比例组成以学校规定为准。</a:t>
            </a:r>
            <a:endParaRPr lang="zh-CN" altLang="en-US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00000"/>
              </a:lnSpc>
            </a:pP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、注意：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【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成绩分析】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中的分数仅作为学习过程中的参考，智慧树最终成绩以成绩发布后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的为准。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如果觉得有问题，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可先自行刷新一下再查看。</a:t>
            </a:r>
            <a:endParaRPr lang="en-US" altLang="zh-CN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" name="图片 7" descr="C:\Users\13642\Desktop\微信图片_20210309090300.png微信图片_2021030909030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590585" y="1898962"/>
            <a:ext cx="2043430" cy="36322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9" name="组合 8"/>
          <p:cNvGrpSpPr/>
          <p:nvPr/>
        </p:nvGrpSpPr>
        <p:grpSpPr>
          <a:xfrm>
            <a:off x="4633948" y="1882451"/>
            <a:ext cx="2043430" cy="3632201"/>
            <a:chOff x="1090" y="2178"/>
            <a:chExt cx="3218" cy="58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" name="图片 9" descr="微信图片_202103052203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0" y="2178"/>
              <a:ext cx="3218" cy="5840"/>
            </a:xfrm>
            <a:prstGeom prst="rect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</p:pic>
        <p:sp>
          <p:nvSpPr>
            <p:cNvPr id="11" name="矩形 10"/>
            <p:cNvSpPr/>
            <p:nvPr/>
          </p:nvSpPr>
          <p:spPr>
            <a:xfrm>
              <a:off x="3508" y="2483"/>
              <a:ext cx="667" cy="323"/>
            </a:xfrm>
            <a:prstGeom prst="rect">
              <a:avLst/>
            </a:prstGeom>
            <a:solidFill>
              <a:srgbClr val="000000">
                <a:alpha val="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02615" y="1898650"/>
            <a:ext cx="1988185" cy="363982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98500" y="1186180"/>
            <a:ext cx="10699750" cy="1455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ctr" fontAlgn="auto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defRPr/>
            </a:pP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【平时分】</a:t>
            </a:r>
            <a:r>
              <a:rPr lang="en-US" altLang="zh-CN" b="1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攻略</a:t>
            </a:r>
            <a:endParaRPr lang="zh-CN" altLang="zh-CN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点击成绩分析页面中的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en-US" altLang="zh-CN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查看我的平时分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，可以进入平时成绩详情页面。</a:t>
            </a:r>
            <a:endParaRPr lang="zh-CN" altLang="zh-CN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平时成绩由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学习进度、学习习惯、问答互动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三部分组成，点击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平时分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攻略】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或【计分规则】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图标，可以进入查看具体的获取指南。</a:t>
            </a:r>
            <a:endParaRPr lang="en-US" altLang="zh-CN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513205" y="2722245"/>
            <a:ext cx="1849120" cy="352996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362325" y="2722245"/>
            <a:ext cx="1758950" cy="35306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121275" y="2722245"/>
            <a:ext cx="1714500" cy="353123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835775" y="2747645"/>
            <a:ext cx="1727200" cy="35052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8562975" y="2722245"/>
            <a:ext cx="1708150" cy="35306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54043" y="1110269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386580" y="1806575"/>
            <a:ext cx="7244715" cy="3495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defRPr/>
            </a:pP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【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学习进度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】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部分</a:t>
            </a:r>
            <a:endParaRPr lang="en-US" altLang="zh-CN" sz="1600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00000"/>
              </a:lnSpc>
              <a:spcBef>
                <a:spcPts val="1000"/>
              </a:spcBef>
              <a:defRPr/>
            </a:pP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学习时间截止前，完成所有教程视频以及章测试可获得全部的学习进度分，即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学习进度分=看视频+做章节测试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，所以一定不要忽略完成章测试。</a:t>
            </a:r>
            <a:endParaRPr lang="en-US" altLang="zh-CN" sz="1600" b="1" dirty="0">
              <a:solidFill>
                <a:srgbClr val="27A98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indent="0" fontAlgn="auto">
              <a:lnSpc>
                <a:spcPct val="100000"/>
              </a:lnSpc>
              <a:spcBef>
                <a:spcPts val="500"/>
              </a:spcBef>
            </a:pPr>
            <a:r>
              <a:rPr lang="en-US" altLang="zh-CN" sz="16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2</a:t>
            </a:r>
            <a:r>
              <a:rPr lang="zh-CN" altLang="en-US" sz="16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）</a:t>
            </a:r>
            <a:r>
              <a:rPr lang="en-US" altLang="zh-CN" sz="16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【</a:t>
            </a:r>
            <a:r>
              <a:rPr lang="zh-CN" altLang="en-US" sz="16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学习习惯</a:t>
            </a:r>
            <a:r>
              <a:rPr lang="en-US" altLang="zh-CN" sz="16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】</a:t>
            </a:r>
            <a:r>
              <a:rPr lang="zh-CN" altLang="en-US" sz="16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部分</a:t>
            </a:r>
            <a:endParaRPr lang="zh-CN" altLang="en-US" sz="1600" b="1" dirty="0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indent="0" fontAlgn="auto">
              <a:lnSpc>
                <a:spcPct val="100000"/>
              </a:lnSpc>
              <a:spcBef>
                <a:spcPts val="500"/>
              </a:spcBef>
              <a:defRPr/>
            </a:pP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）学习前的第一件事，请查看电脑端</a:t>
            </a: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/APP</a:t>
            </a:r>
            <a:r>
              <a:rPr lang="zh-CN" altLang="en-US" sz="16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【成绩分析】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模块中的成绩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组成及规则，查看课程应需规律学习的天数。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应需规律学习的天数按照课程在线视频总时长进行计算；</a:t>
            </a:r>
            <a:endParaRPr lang="zh-CN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fontAlgn="auto">
              <a:lnSpc>
                <a:spcPct val="100000"/>
              </a:lnSpc>
              <a:spcBef>
                <a:spcPts val="500"/>
              </a:spcBef>
              <a:defRPr/>
            </a:pP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学生</a:t>
            </a:r>
            <a:r>
              <a:rPr lang="zh-CN" sz="16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单日视频教程学习时长</a:t>
            </a:r>
            <a:r>
              <a:rPr 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达到25分钟后即</a:t>
            </a:r>
            <a:r>
              <a:rPr 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可获得当日学习习惯分数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（建议学习时长25-30分钟为宜）；</a:t>
            </a:r>
            <a:endParaRPr lang="en-US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00000"/>
              </a:lnSpc>
              <a:spcBef>
                <a:spcPts val="500"/>
              </a:spcBef>
              <a:defRPr/>
            </a:pP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学习时长</a:t>
            </a:r>
            <a:r>
              <a:rPr lang="zh-CN" altLang="zh-CN" sz="16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仅为观看教程视频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产生的时长，</a:t>
            </a:r>
            <a:r>
              <a:rPr lang="zh-CN" altLang="zh-CN" sz="16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不包括观看见面课及完成章测试的时长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</a:t>
            </a:r>
            <a:endParaRPr lang="en-US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00000"/>
              </a:lnSpc>
              <a:spcBef>
                <a:spcPts val="500"/>
              </a:spcBef>
              <a:defRPr/>
            </a:pP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（</a:t>
            </a: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4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）学习时长及规律天数</a:t>
            </a:r>
            <a:r>
              <a:rPr lang="zh-CN" altLang="en-US" sz="16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次日上午更新</a:t>
            </a:r>
            <a:r>
              <a:rPr lang="zh-CN" altLang="en-US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。</a:t>
            </a:r>
            <a:endParaRPr lang="en-US" altLang="zh-CN" sz="1600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51180" y="1634490"/>
            <a:ext cx="1919605" cy="383921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470785" y="1634490"/>
            <a:ext cx="1811020" cy="15748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470150" y="3209290"/>
            <a:ext cx="1811655" cy="226504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54240" y="1169819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808220" y="1454785"/>
            <a:ext cx="6771005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3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）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【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问答互动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】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部分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（1）本人所有的提问与回答总数中，有效提问与有效回答的数量及占比越大，得分越高，无效互动会降低有效互动占比，从而影响最终得分。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（2）高质量的提问与回答会获得附加分，如：获得一定数量的评论、围观、点赞；或获得老师点赞、回答等。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（3）互动分在整个学期内都会有所浮动，如被系统审核为“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有效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”的问答，在审核人员复核为“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无效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”之后，相应的问答数量、附加项也会发生变化，则分数也会随之产生变化。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（4）互动分在学习时间截止后固化，最终互动得分将于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次日上午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更新。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（5）2023年9月1日起，我们将加大对“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非人为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”刷帖行为的处罚力度，一经发现将做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本学期禁言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处理（自动解禁时间为2024年2月28日23:59）。温馨提示：如果本学期您有多门课程学习，其中有一门（或多门）课程存在非法刷帖，被禁言后则本学期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所有课程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都无法参与互动问答。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重要，重要，重要：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欲知更多关于学习问答的攻略建议，请前往知到APP或官网学习课程栏目中，点击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【问答】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【课程问答小助手】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下方文字处了解。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12140" y="1454785"/>
            <a:ext cx="1739900" cy="212598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12140" y="3580765"/>
            <a:ext cx="1739900" cy="229616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378075" y="1454785"/>
            <a:ext cx="2308860" cy="24511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2352040" y="3905885"/>
            <a:ext cx="2348865" cy="197104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137150" y="1372235"/>
            <a:ext cx="6462395" cy="456057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 algn="l" fontAlgn="auto">
              <a:lnSpc>
                <a:spcPct val="150000"/>
              </a:lnSpc>
              <a:spcBef>
                <a:spcPts val="1000"/>
              </a:spcBef>
              <a:defRPr/>
            </a:pPr>
            <a:r>
              <a:rPr lang="zh-CN" altLang="en-US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（</a:t>
            </a:r>
            <a:r>
              <a:rPr lang="en-US" altLang="zh-CN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6</a:t>
            </a:r>
            <a:r>
              <a:rPr lang="zh-CN" altLang="en-US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）【</a:t>
            </a:r>
            <a:r>
              <a:rPr lang="zh-CN" altLang="en-US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无效互动</a:t>
            </a:r>
            <a:r>
              <a:rPr lang="en-US" altLang="zh-CN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】</a:t>
            </a:r>
            <a:r>
              <a:rPr lang="zh-CN" altLang="en-US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注意事项</a:t>
            </a:r>
            <a:endParaRPr lang="zh-CN" altLang="en-US" sz="1600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无效互动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包含但不限于：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★ 无意义帖、灌水帖、抄袭帖、重复帖、不当言论帖；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★ 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回答字数少于3（含）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★ 学习时间结束后发布的提问和回答（学习时间的最后一天请在23:45分之前参与问答，最后15分钟为冷却期）；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★ 回复历史学期的提问（2023年秋冬学期的问答建议回复2023年8月15日之后的）；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★ 被AI智能审核屏蔽的、审核专员删除的、老师删除的提问和回答。请同学们务必发布有效的、高质量的提问与回答，才能获得高分；无论是过少参与互动，还是光靠刷帖数量，都可能会降低评分。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l"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重要，重要，重要：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欲知更多关于学习问答的攻略建议，请前往知到APP或官网学习课程栏目中，点击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【问答】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</a:t>
            </a:r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【课程问答小助手】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下方文字处了解。</a:t>
            </a:r>
            <a:endParaRPr lang="en-US" altLang="zh-CN" sz="1600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algn="l">
              <a:lnSpc>
                <a:spcPct val="150000"/>
              </a:lnSpc>
              <a:spcBef>
                <a:spcPts val="1000"/>
              </a:spcBef>
              <a:defRPr/>
            </a:pPr>
            <a:r>
              <a:rPr lang="zh-CN" altLang="en-US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    </a:t>
            </a:r>
            <a:endParaRPr lang="zh-CN" altLang="en-US" sz="1600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17525" y="1579245"/>
            <a:ext cx="2164080" cy="370014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681605" y="1579245"/>
            <a:ext cx="2385695" cy="370014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63326" y="1229729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552440" y="1393825"/>
            <a:ext cx="5796280" cy="468249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视频【教程】</a:t>
            </a:r>
            <a:r>
              <a:rPr lang="zh-CN" altLang="en-US" sz="2000" b="1" dirty="0" smtClean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endParaRPr lang="zh-CN" altLang="en-US" sz="2000" dirty="0" smtClean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50000"/>
              </a:lnSpc>
            </a:pP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点击课程卡片进入课程主界面，在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【教程】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栏目下找到课程视频进行学习。</a:t>
            </a:r>
            <a:endParaRPr lang="zh-CN" altLang="en-US" sz="1600" b="1" dirty="0" smtClean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50000"/>
              </a:lnSpc>
            </a:pPr>
            <a:r>
              <a:rPr lang="zh-CN" altLang="en-US" sz="1600" b="1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</a:t>
            </a:r>
            <a:r>
              <a:rPr lang="zh-CN" altLang="zh-CN" sz="1600" b="1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学习进度</a:t>
            </a:r>
            <a:r>
              <a:rPr lang="zh-CN" altLang="en-US" sz="1600" b="1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计算：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根据累计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观看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时间计算，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拖拽播放进度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</a:t>
            </a:r>
            <a:r>
              <a:rPr lang="zh-CN" altLang="en-US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等非有效观看的不算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zh-CN" altLang="en-US" sz="1600" b="1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视频学习进度显示：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小节</a:t>
            </a:r>
            <a:r>
              <a:rPr lang="zh-CN" altLang="en-US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视频学习完成的，后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方会</a:t>
            </a:r>
            <a:r>
              <a:rPr lang="zh-CN" altLang="en-US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勾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标志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600" dirty="0" smtClean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zh-CN" altLang="en-US" sz="1600" b="1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视频离线学习支持：</a:t>
            </a:r>
            <a:r>
              <a:rPr lang="zh-CN" altLang="en-US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可先下载视频在离线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（非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联网）</a:t>
            </a:r>
            <a:r>
              <a:rPr lang="zh-CN" altLang="en-US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状态下进行学习，下载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成功的视频会在</a:t>
            </a: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缓存</a:t>
            </a: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】—【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离线缓存</a:t>
            </a: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</a:t>
            </a:r>
            <a:r>
              <a:rPr lang="zh-CN" altLang="en-US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显示；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（注意：离线学习记录需要在联网后才会提交）</a:t>
            </a:r>
            <a:endParaRPr lang="en-US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zh-CN" altLang="en-US" sz="1600" b="1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视频学习中卡顿处理：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如在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观看视频时出现卡顿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，在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全屏模式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</a:t>
            </a:r>
            <a:r>
              <a:rPr lang="zh-CN" altLang="en-US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，通过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播放器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底部右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下角</a:t>
            </a:r>
            <a:r>
              <a:rPr lang="zh-CN" altLang="en-US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切换</a:t>
            </a:r>
            <a:r>
              <a:rPr lang="zh-CN" altLang="en-US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功能，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调整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清晰度</a:t>
            </a:r>
            <a:r>
              <a:rPr lang="zh-CN" altLang="zh-CN" sz="1600" dirty="0" smtClean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42925" y="1694815"/>
            <a:ext cx="2324100" cy="43815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867025" y="1694815"/>
            <a:ext cx="2214245" cy="43815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769225" y="1861185"/>
            <a:ext cx="3677285" cy="35693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见面课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】</a:t>
            </a:r>
            <a:r>
              <a:rPr lang="zh-CN" altLang="en-US" b="1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模块</a:t>
            </a:r>
            <a:endParaRPr lang="zh-CN" altLang="en-US" b="1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>
              <a:lnSpc>
                <a:spcPct val="100000"/>
              </a:lnSpc>
            </a:pP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、点击课程卡片进入课程主界面，在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【见面课】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栏目下找到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各见面课内容安排；及时参加直播或收看回放。</a:t>
            </a:r>
            <a:endParaRPr lang="zh-CN" altLang="en-US" b="1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>
              <a:lnSpc>
                <a:spcPct val="100000"/>
              </a:lnSpc>
            </a:pP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、具体参与方式请关注教务处或本校课程老师通知。</a:t>
            </a:r>
            <a:endParaRPr lang="zh-CN" altLang="en-US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>
              <a:lnSpc>
                <a:spcPct val="100000"/>
              </a:lnSpc>
            </a:pP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、见面课后会有课后测试题， 见面课测试题只有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一次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机会，需要各位同学认真作答！！！见面课测试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无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“查看答案”功能。</a:t>
            </a:r>
            <a:endParaRPr lang="zh-CN" altLang="en-US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>
              <a:lnSpc>
                <a:spcPct val="100000"/>
              </a:lnSpc>
            </a:pP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、有安排见面课学习的同学请注意，每次见面课回放可能由一个或是多个视频组成，需要完成全部视频观看才能获得本次见面课的全部分数。</a:t>
            </a:r>
            <a:endParaRPr lang="zh-CN" altLang="en-US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950210" y="1454785"/>
            <a:ext cx="2321560" cy="438086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6110" y="1454785"/>
            <a:ext cx="2324100" cy="43815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245100" y="1457960"/>
            <a:ext cx="2428875" cy="437769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73353" y="1305975"/>
            <a:ext cx="6096000" cy="484886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indent="266700"/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【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作业考试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】</a:t>
            </a:r>
            <a:r>
              <a:rPr lang="zh-CN" altLang="en-US" b="1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模块</a:t>
            </a:r>
            <a:endParaRPr lang="en-US" altLang="zh-CN" sz="1600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indent="266700">
              <a:lnSpc>
                <a:spcPct val="130000"/>
              </a:lnSpc>
              <a:spcBef>
                <a:spcPts val="1000"/>
              </a:spcBef>
              <a:defRPr/>
            </a:pP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点击课程卡片的</a:t>
            </a: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【作业考试】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入口，进入作业考试</a:t>
            </a: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【未上交】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列表；【未上交】列表中包含课程所有章测试和课程考试；</a:t>
            </a:r>
            <a:endParaRPr lang="en-US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266700">
              <a:lnSpc>
                <a:spcPct val="130000"/>
              </a:lnSpc>
              <a:spcBef>
                <a:spcPts val="1000"/>
              </a:spcBef>
              <a:defRPr/>
            </a:pPr>
            <a:r>
              <a:rPr lang="zh-CN" altLang="en-US" sz="1600" b="1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章测试：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每章内容结束后都有章测试，</a:t>
            </a:r>
            <a:r>
              <a:rPr lang="zh-CN" altLang="zh-CN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课程学习时间截止后，章测试将无法再提交，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请注意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完成章测试的截止时间。</a:t>
            </a:r>
            <a:endParaRPr lang="en-US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266700">
              <a:lnSpc>
                <a:spcPct val="130000"/>
              </a:lnSpc>
              <a:spcBef>
                <a:spcPts val="1000"/>
              </a:spcBef>
              <a:defRPr/>
            </a:pPr>
            <a:r>
              <a:rPr lang="zh-CN" altLang="en-US" sz="1600" b="1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期末考试：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期末考试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有相应的开放及截止时间，考试开放之时，也就是学习结束之时，即除了考试，</a:t>
            </a:r>
            <a:r>
              <a:rPr lang="zh-CN" altLang="zh-CN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其他任何学习相关的内容均不再计分。</a:t>
            </a:r>
            <a:endParaRPr lang="en-US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266700">
              <a:lnSpc>
                <a:spcPct val="130000"/>
              </a:lnSpc>
              <a:spcBef>
                <a:spcPts val="1000"/>
              </a:spcBef>
              <a:defRPr/>
            </a:pPr>
            <a:r>
              <a:rPr lang="zh-CN" altLang="zh-CN" sz="1600" b="1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考试注意事项：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考试只有</a:t>
            </a: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一次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机会，不要抱着“看一看”的心理去打开考试，试卷打开后，即使关闭网页或</a:t>
            </a: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仍会继续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倒计时，一旦考试时限到了，试卷将会被系统自动提交。</a:t>
            </a:r>
            <a:endParaRPr lang="en-US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266700">
              <a:lnSpc>
                <a:spcPct val="130000"/>
              </a:lnSpc>
              <a:spcBef>
                <a:spcPts val="1000"/>
              </a:spcBef>
              <a:defRPr/>
            </a:pPr>
            <a:r>
              <a:rPr lang="zh-CN" altLang="zh-CN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注意：如果在12月28日23:30打开试卷，答题时间也不会超过考试的截止时间12月28日23:</a:t>
            </a:r>
            <a:r>
              <a:rPr lang="zh-CN" altLang="zh-CN" sz="1600" dirty="0" smtClean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59</a:t>
            </a:r>
            <a:endParaRPr lang="zh-CN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894965" y="1600835"/>
            <a:ext cx="2378075" cy="436181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13080" y="1600200"/>
            <a:ext cx="2381250" cy="436245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737100" y="1736725"/>
            <a:ext cx="6374130" cy="3928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266700">
              <a:lnSpc>
                <a:spcPct val="150000"/>
              </a:lnSpc>
            </a:pP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【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已上交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】</a:t>
            </a:r>
            <a:r>
              <a:rPr lang="zh-CN" altLang="en-US" sz="1600" b="1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部分</a:t>
            </a:r>
            <a:endParaRPr lang="en-US" altLang="zh-CN" sz="1600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indent="266700">
              <a:lnSpc>
                <a:spcPct val="150000"/>
              </a:lnSpc>
              <a:spcBef>
                <a:spcPts val="1000"/>
              </a:spcBef>
              <a:defRPr/>
            </a:pP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点击</a:t>
            </a:r>
            <a:r>
              <a:rPr lang="zh-CN" altLang="zh-CN" sz="16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【已上交】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列表，即可查看已提交的章测试或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考试相应分数。</a:t>
            </a:r>
            <a:endParaRPr lang="en-US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266700">
              <a:lnSpc>
                <a:spcPct val="150000"/>
              </a:lnSpc>
              <a:spcBef>
                <a:spcPts val="1000"/>
              </a:spcBef>
              <a:defRPr/>
            </a:pP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章测试在学生完成后立即显示分数；（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除有主观题需批阅外）</a:t>
            </a:r>
            <a:endParaRPr lang="en-US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266700">
              <a:lnSpc>
                <a:spcPct val="150000"/>
              </a:lnSpc>
              <a:spcBef>
                <a:spcPts val="1000"/>
              </a:spcBef>
              <a:defRPr/>
            </a:pP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在学习周期内，若对章测试分数不满意，可申请重做。每章的重做机会各有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次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，以最后一次做题的分数为准。</a:t>
            </a:r>
            <a:r>
              <a:rPr lang="zh-CN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章测试允许查看自己答题情况，查看过后则不再允许申请重做。</a:t>
            </a:r>
            <a:endParaRPr lang="zh-CN" altLang="zh-CN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266700">
              <a:lnSpc>
                <a:spcPct val="150000"/>
              </a:lnSpc>
              <a:spcBef>
                <a:spcPts val="1000"/>
              </a:spcBef>
              <a:defRPr/>
            </a:pPr>
            <a:r>
              <a:rPr lang="en-US" altLang="zh-CN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、考试：原则上平台只有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一次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考试机会，不予申请重做。请务必做好充分准备后再开始</a:t>
            </a:r>
            <a:r>
              <a:rPr lang="zh-CN" altLang="en-US" sz="16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考试。</a:t>
            </a:r>
            <a:endParaRPr lang="zh-CN" altLang="en-US" sz="16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88"/>
          <a:stretch>
            <a:fillRect/>
          </a:stretch>
        </p:blipFill>
        <p:spPr>
          <a:xfrm>
            <a:off x="2288540" y="1568354"/>
            <a:ext cx="2364871" cy="4274916"/>
          </a:xfrm>
          <a:prstGeom prst="rect">
            <a:avLst/>
          </a:prstGeom>
          <a:noFill/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396" y="1986392"/>
            <a:ext cx="3005871" cy="3814679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8" name="矩形 7"/>
          <p:cNvSpPr/>
          <p:nvPr/>
        </p:nvSpPr>
        <p:spPr>
          <a:xfrm>
            <a:off x="1663416" y="1986153"/>
            <a:ext cx="5493848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登录网址</a:t>
            </a: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www.zhihuishu.com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，按照</a:t>
            </a: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方法注册</a:t>
            </a: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登录即可</a:t>
            </a: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建议使用谷歌</a:t>
            </a: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火狐浏览器</a:t>
            </a: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;</a:t>
            </a:r>
            <a:endParaRPr lang="en-US" altLang="zh-CN" sz="20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239" y="2926656"/>
            <a:ext cx="6152335" cy="269805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KSO_GN1"/>
          <p:cNvSpPr txBox="1">
            <a:spLocks noChangeArrowheads="1"/>
          </p:cNvSpPr>
          <p:nvPr/>
        </p:nvSpPr>
        <p:spPr bwMode="auto">
          <a:xfrm>
            <a:off x="6178196" y="2954323"/>
            <a:ext cx="3159634" cy="692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3C4856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cs typeface="Arial" panose="020B0604020202020204" pitchFamily="34" charset="0"/>
              </a:rPr>
              <a:t>知到 </a:t>
            </a: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3C4856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cs typeface="Arial" panose="020B0604020202020204" pitchFamily="34" charset="0"/>
              </a:rPr>
              <a:t>APP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3C4856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Arial" panose="020B0604020202020204" pitchFamily="34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117" y="1889202"/>
            <a:ext cx="2924810" cy="3494405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sp>
        <p:nvSpPr>
          <p:cNvPr id="2" name="文本框 1"/>
          <p:cNvSpPr txBox="1"/>
          <p:nvPr/>
        </p:nvSpPr>
        <p:spPr>
          <a:xfrm>
            <a:off x="6494780" y="3817620"/>
            <a:ext cx="28428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仿宋" panose="02010609060101010101" charset="-122"/>
                <a:ea typeface="仿宋" panose="02010609060101010101" charset="-122"/>
              </a:rPr>
              <a:t>用手机</a:t>
            </a:r>
            <a:r>
              <a:rPr lang="zh-CN" altLang="en-US" sz="2800">
                <a:latin typeface="仿宋" panose="02010609060101010101" charset="-122"/>
                <a:ea typeface="仿宋" panose="02010609060101010101" charset="-122"/>
              </a:rPr>
              <a:t>随时学习</a:t>
            </a:r>
            <a:endParaRPr lang="zh-CN" altLang="en-US" sz="2800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/>
      </p:par>
    </p:tnLst>
    <p:bldLst>
      <p:bldP spid="7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340657" y="1295252"/>
            <a:ext cx="8653140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登录后会弹出所导入课程的选课列表，学生点击</a:t>
            </a:r>
            <a:r>
              <a:rPr lang="zh-CN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【确认课程】</a:t>
            </a:r>
            <a:r>
              <a:rPr lang="zh-CN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即完成了登录。</a:t>
            </a:r>
            <a:endParaRPr lang="en-US" altLang="zh-CN" sz="20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85520" y="1882140"/>
            <a:ext cx="9836150" cy="39243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8789763" y="2994458"/>
            <a:ext cx="2826693" cy="132207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00000"/>
              </a:lnSpc>
            </a:pP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课程卡片中的见面课、作业考试、成绩分析等功能，操作与</a:t>
            </a: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端类似，在此不再赘述。</a:t>
            </a:r>
            <a:endParaRPr lang="en-US" altLang="zh-CN" sz="20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44525" y="1991995"/>
            <a:ext cx="8145145" cy="357949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53260" y="153431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最后总结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89355" y="1305560"/>
            <a:ext cx="994283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学习前的第一件事，请查看电脑端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【成绩分析】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/APP端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【成绩】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模块中的内容及规则。</a:t>
            </a:r>
            <a:endParaRPr lang="zh-CN" altLang="en-US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单日视频教程学习时长少于25分钟的不记规律学习天数（建议学习时长25-30分钟为宜）；学习时长仅为观看教程视频产生的时长，不包括观看见面课及完成章测试的时长；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学习时长及规律天数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次日上午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更新；</a:t>
            </a:r>
            <a:endParaRPr lang="zh-CN" altLang="en-US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重要，重要，重要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如需详细了解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问答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互动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的攻略建议，请前往知到APP或官网学习课程栏目中，点击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【问答】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【课程问答小助手】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下方文字处了解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endParaRPr lang="zh-CN" altLang="en-US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期末考试一旦开始，暨在线学习结束，观看视频、见面课回放、完成章测试作业、问答均不再计分；试卷一旦打开，就开始倒计时，时间一到系统会自动提交，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考试机会只有一次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，务必在做好充分准备后再进行考试，不要抱着试一下的心态去点开试卷，以免造成考试被动提交的情况。中途因故无法考试的，只要仍在考试时限内，可以再次进入考试作答。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142846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53260" y="352549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问题解决 方便快捷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1"/>
          <p:cNvSpPr txBox="1"/>
          <p:nvPr>
            <p:custDataLst>
              <p:tags r:id="rId1"/>
            </p:custDataLst>
          </p:nvPr>
        </p:nvSpPr>
        <p:spPr>
          <a:xfrm>
            <a:off x="580390" y="1671955"/>
            <a:ext cx="5798185" cy="10795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85750" indent="-285750">
              <a:lnSpc>
                <a:spcPct val="130000"/>
              </a:lnSpc>
              <a:buFont typeface="Wingdings" panose="05000000000000000000" charset="0"/>
              <a:buChar char="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有任何疑问可咨询智慧树平台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在线客服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端均可）。平台使用操作说明请点击图中所示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帮助中心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服务中心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查看学生/教师操作说明。</a:t>
            </a: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405" y="3954780"/>
            <a:ext cx="1780540" cy="1780540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7380966" y="1603892"/>
            <a:ext cx="2629265" cy="22491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285750" indent="-285750">
              <a:lnSpc>
                <a:spcPct val="130000"/>
              </a:lnSpc>
              <a:buFont typeface="Wingdings" panose="05000000000000000000" charset="0"/>
              <a:buChar char="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更可打开微信小程序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“智慧树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教学帮”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，使用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学习自助查询，常见问题自己即可快速解决；也可通过微信客服咨询。</a:t>
            </a:r>
            <a:endParaRPr lang="zh-CN" altLang="en-US" dirty="0"/>
          </a:p>
        </p:txBody>
      </p:sp>
      <p:cxnSp>
        <p:nvCxnSpPr>
          <p:cNvPr id="15" name="Straight Connector 54"/>
          <p:cNvCxnSpPr/>
          <p:nvPr>
            <p:custDataLst>
              <p:tags r:id="rId5"/>
            </p:custDataLst>
          </p:nvPr>
        </p:nvCxnSpPr>
        <p:spPr>
          <a:xfrm flipV="1">
            <a:off x="7304714" y="1745463"/>
            <a:ext cx="0" cy="4331123"/>
          </a:xfrm>
          <a:prstGeom prst="line">
            <a:avLst/>
          </a:prstGeom>
          <a:ln w="276225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9925685" y="1818640"/>
            <a:ext cx="2218055" cy="401891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2884805" y="2994660"/>
            <a:ext cx="4224655" cy="27724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36525" y="2994660"/>
            <a:ext cx="2748280" cy="20085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136525" y="5014595"/>
            <a:ext cx="2748280" cy="51435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/>
      </p:par>
    </p:tnLst>
    <p:bldLst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6675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88975" y="1163320"/>
            <a:ext cx="10814685" cy="145669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zh-CN" altLang="en-US" sz="24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新生</a:t>
            </a:r>
            <a:r>
              <a:rPr lang="en-US" altLang="zh-CN" sz="24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之前未登</a:t>
            </a:r>
            <a:r>
              <a:rPr lang="zh-CN" altLang="en-US" sz="24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录过的同学</a:t>
            </a:r>
            <a:endParaRPr lang="en-US" altLang="zh-CN" sz="2400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打开知到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，选择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学号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登录，输入自己的学校、大学学号及初始密码</a:t>
            </a:r>
            <a:r>
              <a:rPr lang="en-US" altLang="zh-CN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Zhihuishu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@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学号后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位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（首字母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Z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为大写。如：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Zhihuishu@220908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。如学号不足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位，则为全部学号），验证姓氏、绑定手机号后，会弹出课程确认的界面，点击确认即可。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（注意：首次登录请务必选择学号登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录）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88401" y="2619935"/>
            <a:ext cx="9950627" cy="3522980"/>
            <a:chOff x="786812" y="2627087"/>
            <a:chExt cx="9950627" cy="3522980"/>
          </a:xfrm>
        </p:grpSpPr>
        <p:grpSp>
          <p:nvGrpSpPr>
            <p:cNvPr id="10" name="组合 9"/>
            <p:cNvGrpSpPr/>
            <p:nvPr/>
          </p:nvGrpSpPr>
          <p:grpSpPr>
            <a:xfrm>
              <a:off x="786812" y="2627087"/>
              <a:ext cx="1979930" cy="3521710"/>
              <a:chOff x="2010" y="3202"/>
              <a:chExt cx="3118" cy="554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pic>
            <p:nvPicPr>
              <p:cNvPr id="11" name="图片 10"/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>
              <a:blip r:embed="rId3"/>
              <a:stretch>
                <a:fillRect/>
              </a:stretch>
            </p:blipFill>
            <p:spPr>
              <a:xfrm>
                <a:off x="2010" y="3202"/>
                <a:ext cx="3118" cy="5546"/>
              </a:xfrm>
              <a:prstGeom prst="rect">
                <a:avLst/>
              </a:prstGeom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</p:spPr>
          </p:pic>
          <p:sp>
            <p:nvSpPr>
              <p:cNvPr id="12" name="矩形 11"/>
              <p:cNvSpPr/>
              <p:nvPr/>
            </p:nvSpPr>
            <p:spPr>
              <a:xfrm>
                <a:off x="3631" y="3802"/>
                <a:ext cx="756" cy="38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0000"/>
                    </a:solidFill>
                  </a14:hiddenFill>
                </a:ext>
              </a:extLst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740090" y="2627087"/>
              <a:ext cx="1981200" cy="3522980"/>
              <a:chOff x="5783" y="3202"/>
              <a:chExt cx="3120" cy="5548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5"/>
              <a:stretch>
                <a:fillRect/>
              </a:stretch>
            </p:blipFill>
            <p:spPr>
              <a:xfrm>
                <a:off x="5783" y="3202"/>
                <a:ext cx="3120" cy="5548"/>
              </a:xfrm>
              <a:prstGeom prst="rect">
                <a:avLst/>
              </a:prstGeom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</p:spPr>
          </p:pic>
          <p:sp>
            <p:nvSpPr>
              <p:cNvPr id="16" name="矩形 15"/>
              <p:cNvSpPr/>
              <p:nvPr/>
            </p:nvSpPr>
            <p:spPr>
              <a:xfrm>
                <a:off x="5964" y="3687"/>
                <a:ext cx="2304" cy="30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4720020" y="2627087"/>
              <a:ext cx="1979930" cy="3521710"/>
              <a:chOff x="9614" y="3202"/>
              <a:chExt cx="3118" cy="554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9614" y="3202"/>
                <a:ext cx="3118" cy="5547"/>
              </a:xfrm>
              <a:prstGeom prst="rect">
                <a:avLst/>
              </a:prstGeom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</p:spPr>
          </p:pic>
          <p:sp>
            <p:nvSpPr>
              <p:cNvPr id="20" name="矩形 19"/>
              <p:cNvSpPr/>
              <p:nvPr/>
            </p:nvSpPr>
            <p:spPr>
              <a:xfrm>
                <a:off x="10481" y="5500"/>
                <a:ext cx="634" cy="40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0000"/>
                    </a:solidFill>
                  </a14:hiddenFill>
                </a:ext>
              </a:extLst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3" name="图片 2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6699949" y="2627087"/>
              <a:ext cx="2047141" cy="3521710"/>
            </a:xfrm>
            <a:prstGeom prst="rect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</p:pic>
        <p:grpSp>
          <p:nvGrpSpPr>
            <p:cNvPr id="8" name="组合 7"/>
            <p:cNvGrpSpPr/>
            <p:nvPr/>
          </p:nvGrpSpPr>
          <p:grpSpPr>
            <a:xfrm>
              <a:off x="8757509" y="2627087"/>
              <a:ext cx="1979930" cy="3521710"/>
              <a:chOff x="11218" y="2770"/>
              <a:chExt cx="3118" cy="554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218" y="2770"/>
                <a:ext cx="3118" cy="5546"/>
              </a:xfrm>
              <a:prstGeom prst="rect">
                <a:avLst/>
              </a:prstGeom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</p:spPr>
          </p:pic>
          <p:sp>
            <p:nvSpPr>
              <p:cNvPr id="19" name="矩形 18"/>
              <p:cNvSpPr/>
              <p:nvPr/>
            </p:nvSpPr>
            <p:spPr>
              <a:xfrm>
                <a:off x="11400" y="4556"/>
                <a:ext cx="2755" cy="55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  <p:bldLst>
      <p:bldP spid="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88727" y="1328555"/>
            <a:ext cx="10814545" cy="1291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zh-CN" altLang="en-US" sz="24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新生</a:t>
            </a:r>
            <a:r>
              <a:rPr lang="en-US" altLang="zh-CN" sz="24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之前未登</a:t>
            </a:r>
            <a:r>
              <a:rPr lang="zh-CN" altLang="en-US" sz="24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录过的同学</a:t>
            </a:r>
            <a:endParaRPr lang="en-US" altLang="zh-CN" sz="2400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如果新生在学号登录前已先用手机号注册了一个账户，再用学号登录绑定手机号时，系统会提示手机号被占用，则为被自己的手机号账号占用。此时，只需用手机号注册的账户先登录，再进行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身份认证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，即可看到弹出的课程。</a:t>
            </a:r>
            <a:endParaRPr lang="zh-CN" altLang="zh-CN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399936" y="2746224"/>
            <a:ext cx="9085581" cy="3545895"/>
            <a:chOff x="965247" y="2624547"/>
            <a:chExt cx="8178599" cy="3524250"/>
          </a:xfrm>
        </p:grpSpPr>
        <p:pic>
          <p:nvPicPr>
            <p:cNvPr id="11" name="图片 10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65247" y="2627087"/>
              <a:ext cx="1623695" cy="3521710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pic>
          <p:nvPicPr>
            <p:cNvPr id="15" name="图片 1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2608329" y="2624547"/>
              <a:ext cx="1624330" cy="352298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grpSp>
          <p:nvGrpSpPr>
            <p:cNvPr id="17" name="组合 16"/>
            <p:cNvGrpSpPr/>
            <p:nvPr/>
          </p:nvGrpSpPr>
          <p:grpSpPr>
            <a:xfrm>
              <a:off x="4232975" y="2624547"/>
              <a:ext cx="1631950" cy="3522345"/>
              <a:chOff x="8847" y="3198"/>
              <a:chExt cx="2570" cy="554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8847" y="3198"/>
                <a:ext cx="2570" cy="5547"/>
              </a:xfrm>
              <a:prstGeom prst="rect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</p:pic>
          <p:sp>
            <p:nvSpPr>
              <p:cNvPr id="20" name="矩形 19"/>
              <p:cNvSpPr/>
              <p:nvPr/>
            </p:nvSpPr>
            <p:spPr>
              <a:xfrm>
                <a:off x="10481" y="5500"/>
                <a:ext cx="634" cy="40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0000"/>
                    </a:solidFill>
                  </a14:hiddenFill>
                </a:ext>
              </a:extLst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3" name="图片 2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5864925" y="2625182"/>
              <a:ext cx="1631674" cy="352171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7520151" y="2625182"/>
              <a:ext cx="1623695" cy="352171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598805" y="1272540"/>
            <a:ext cx="10972800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zh-CN" altLang="en-US" sz="24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老生</a:t>
            </a:r>
            <a:r>
              <a:rPr lang="en-US" altLang="zh-CN" sz="24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之前使用过智慧树的同学</a:t>
            </a:r>
            <a:endParaRPr lang="en-US" altLang="zh-CN" sz="2400" dirty="0">
              <a:solidFill>
                <a:srgbClr val="27A98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打开知到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，选择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学号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学校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原来设置的密码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或者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手机号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原来设置的密码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】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登录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。如果忘记了原来的密码，在未更换手机号的情况下，点击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【忘记密码】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,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原来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绑定的手机号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重设密码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如不再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使用平台上原绑定的手机号码，已登录状态下头像进去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【个人资料】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页，点击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【手机】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信息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进行更换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手机号（前提是新手机号未曾注册过），如不成功，可联系在线客服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转人工</a:t>
            </a: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处理。</a:t>
            </a:r>
            <a:endParaRPr lang="zh-CN" altLang="en-US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276985" y="2834640"/>
            <a:ext cx="1969135" cy="341185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173980" y="2834640"/>
            <a:ext cx="1822450" cy="341185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3246120" y="2840355"/>
            <a:ext cx="1880870" cy="340614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7043420" y="2840990"/>
            <a:ext cx="1867535" cy="34055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8957945" y="2840990"/>
            <a:ext cx="1802765" cy="34055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修改认证信息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1463426" y="1643260"/>
            <a:ext cx="9050517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若需要修改自己的认证信息，</a:t>
            </a:r>
            <a:r>
              <a:rPr lang="zh-CN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已登录状态下头像进去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【个人资料】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页，点击</a:t>
            </a:r>
            <a:r>
              <a:rPr lang="zh-CN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【修改认证信息】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项，即可进入修改页面。 </a:t>
            </a:r>
            <a:endParaRPr lang="zh-CN" altLang="en-US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3" name="imagerId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2120" y="2372995"/>
            <a:ext cx="2050415" cy="36423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组合 19"/>
          <p:cNvGrpSpPr/>
          <p:nvPr/>
        </p:nvGrpSpPr>
        <p:grpSpPr>
          <a:xfrm>
            <a:off x="5153025" y="2369185"/>
            <a:ext cx="2049780" cy="3648710"/>
            <a:chOff x="5385" y="2431"/>
            <a:chExt cx="3228" cy="573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21" name="图片 20" descr="58e442610c95e9edf4b304cf23d1cc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85" y="2431"/>
              <a:ext cx="3228" cy="5739"/>
            </a:xfrm>
            <a:prstGeom prst="rect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</p:pic>
        <p:sp>
          <p:nvSpPr>
            <p:cNvPr id="23" name="矩形 22"/>
            <p:cNvSpPr/>
            <p:nvPr/>
          </p:nvSpPr>
          <p:spPr>
            <a:xfrm>
              <a:off x="5460" y="6119"/>
              <a:ext cx="3052" cy="47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256145" y="2379345"/>
            <a:ext cx="2082800" cy="364934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987040" y="2368550"/>
            <a:ext cx="2149475" cy="366014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865505" y="2379345"/>
            <a:ext cx="2147570" cy="363601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学习通知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396605" y="3023870"/>
            <a:ext cx="27940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【学习通知】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中会有课程重要信息的推送，请各位同学一定要认真留意。</a:t>
            </a:r>
            <a:endParaRPr lang="zh-CN" altLang="en-US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、APP端消息中心入口在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【学习】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模块右下方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【通知】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栏目内；PC端【消息中心】在学堂和课程页面顶部的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【消息】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中。</a:t>
            </a:r>
            <a:endParaRPr lang="zh-CN" altLang="en-US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177540" y="2863850"/>
            <a:ext cx="4792345" cy="205613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96290" y="1590675"/>
            <a:ext cx="2381250" cy="43815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3177540" y="1590675"/>
            <a:ext cx="4038600" cy="52705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3178810" y="2117725"/>
            <a:ext cx="6283960" cy="74612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提醒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150860" y="2564765"/>
            <a:ext cx="279400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【课程提醒】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中会有课程重要信息的推送，请各位同学通过公众号绑定账号后认真留意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信息。</a:t>
            </a:r>
            <a:endParaRPr lang="zh-CN" altLang="en-US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、点击课程卡片进入课程主界面，在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【课程提醒】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栏目按提示关注公众号、绑定好智慧树账号后会收到相应课程提醒</a:t>
            </a:r>
            <a:r>
              <a:rPr lang="zh-CN" altLang="en-US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消息。</a:t>
            </a:r>
            <a:endParaRPr lang="zh-CN" altLang="en-US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09930" y="1590675"/>
            <a:ext cx="2324100" cy="43815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049270" y="1590675"/>
            <a:ext cx="2316480" cy="438213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338445" y="1595120"/>
            <a:ext cx="2320925" cy="439737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3883" y="1162974"/>
            <a:ext cx="11283520" cy="5237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326" y="230144"/>
            <a:ext cx="62153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操作方法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866" y="215305"/>
            <a:ext cx="2079835" cy="123974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5976312" y="2934696"/>
            <a:ext cx="5335571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fontAlgn="auto">
              <a:lnSpc>
                <a:spcPct val="100000"/>
              </a:lnSpc>
            </a:pP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、打开</a:t>
            </a: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后，点击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学习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】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即可看到已选择的课程，点击图片即可开始学习</a:t>
            </a: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;</a:t>
            </a:r>
            <a:endParaRPr lang="en-US" altLang="zh-CN" sz="20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00000"/>
              </a:lnSpc>
            </a:pP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、注意：学习时，请关注角标为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共享课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，角标为</a:t>
            </a:r>
            <a:r>
              <a:rPr lang="en-US" altLang="zh-CN" sz="2000" b="1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兴趣课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或是</a:t>
            </a:r>
            <a:r>
              <a:rPr lang="en-US" altLang="zh-CN" sz="2000" b="1" dirty="0">
                <a:solidFill>
                  <a:srgbClr val="27A98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公开课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的是同学们自己在知到</a:t>
            </a:r>
            <a:r>
              <a:rPr lang="en-US" altLang="zh-CN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2000" dirty="0">
                <a:solidFill>
                  <a:srgbClr val="5A514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里选择的，这个课看完没有分数！要学习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共享课！共享课！共享课！</a:t>
            </a:r>
            <a:endParaRPr lang="zh-HK" altLang="en-US" sz="2000" dirty="0">
              <a:solidFill>
                <a:srgbClr val="5A514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93775" y="1407795"/>
            <a:ext cx="2457450" cy="466725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823085" y="3139440"/>
            <a:ext cx="3763645" cy="152971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/>
      </p:par>
    </p:tnLst>
    <p:bldLst>
      <p:bldP spid="7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5142,&quot;width&quot;:2891}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PLACING_PICTURE_USER_VIEWPORT" val="{&quot;height&quot;:5143,&quot;width&quot;:2892}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PLACING_PICTURE_USER_VIEWPORT" val="{&quot;height&quot;:5143,&quot;width&quot;:2891}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PLACING_PICTURE_USER_VIEWPORT" val="{&quot;height&quot;:4901,&quot;width&quot;:2757}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PLACING_PICTURE_USER_VIEWPORT" val="{&quot;height&quot;:5142,&quot;width&quot;:2891}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COMMONDATA" val="eyJoZGlkIjoiNTQ5YTlhNTIzOGI0MDBjZmQxNzViMTZhODk2YWI3MmYifQ=="/>
  <p:tag name="KSO_WPP_MARK_KEY" val="13eb56d6-3c4e-4b4f-8d8b-2b8b9b1332e1"/>
</p:tagLst>
</file>

<file path=ppt/tags/tag6.xml><?xml version="1.0" encoding="utf-8"?>
<p:tagLst xmlns:p="http://schemas.openxmlformats.org/presentationml/2006/main">
  <p:tag name="KSO_WM_UNIT_PLACING_PICTURE_USER_VIEWPORT" val="{&quot;height&quot;:5143,&quot;width&quot;:2892}"/>
</p:tagLst>
</file>

<file path=ppt/tags/tag7.xml><?xml version="1.0" encoding="utf-8"?>
<p:tagLst xmlns:p="http://schemas.openxmlformats.org/presentationml/2006/main">
  <p:tag name="KSO_WM_UNIT_PLACING_PICTURE_USER_VIEWPORT" val="{&quot;height&quot;:5143,&quot;width&quot;:2891}"/>
</p:tagLst>
</file>

<file path=ppt/tags/tag8.xml><?xml version="1.0" encoding="utf-8"?>
<p:tagLst xmlns:p="http://schemas.openxmlformats.org/presentationml/2006/main">
  <p:tag name="KSO_WM_UNIT_PLACING_PICTURE_USER_VIEWPORT" val="{&quot;height&quot;:4901,&quot;width&quot;:2757}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纸张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3940</Words>
  <Application>WPS 演示</Application>
  <PresentationFormat>宽屏</PresentationFormat>
  <Paragraphs>150</Paragraphs>
  <Slides>24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8" baseType="lpstr">
      <vt:lpstr>Arial</vt:lpstr>
      <vt:lpstr>宋体</vt:lpstr>
      <vt:lpstr>Wingdings</vt:lpstr>
      <vt:lpstr>印品黑体</vt:lpstr>
      <vt:lpstr>微软雅黑</vt:lpstr>
      <vt:lpstr>Arial Narrow</vt:lpstr>
      <vt:lpstr>黑体</vt:lpstr>
      <vt:lpstr>Calibri</vt:lpstr>
      <vt:lpstr>仿宋</vt:lpstr>
      <vt:lpstr>Arial Unicode MS</vt:lpstr>
      <vt:lpstr>等线 Light</vt:lpstr>
      <vt:lpstr>等线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ESF009</dc:creator>
  <cp:lastModifiedBy>屈满华</cp:lastModifiedBy>
  <cp:revision>397</cp:revision>
  <dcterms:created xsi:type="dcterms:W3CDTF">2022-01-17T01:35:00Z</dcterms:created>
  <dcterms:modified xsi:type="dcterms:W3CDTF">2023-09-04T07:20:42Z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2052-12.1.0.15120</vt:lpwstr>
  </property>
  <property fmtid="{D5CDD505-2E9C-101B-9397-08002B2CF9AE}" pid="3" name="ICV">
    <vt:lpwstr>C0CBF661B3C247298A1964CBE6066D45</vt:lpwstr>
  </property>
</Properties>
</file>

<file path=docProps/thumbnail.jpeg>
</file>